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17"/>
  </p:notesMasterIdLst>
  <p:handoutMasterIdLst>
    <p:handoutMasterId r:id="rId18"/>
  </p:handoutMasterIdLst>
  <p:sldIdLst>
    <p:sldId id="661" r:id="rId5"/>
    <p:sldId id="980" r:id="rId6"/>
    <p:sldId id="967" r:id="rId7"/>
    <p:sldId id="982" r:id="rId8"/>
    <p:sldId id="984" r:id="rId9"/>
    <p:sldId id="985" r:id="rId10"/>
    <p:sldId id="986" r:id="rId11"/>
    <p:sldId id="987" r:id="rId12"/>
    <p:sldId id="988" r:id="rId13"/>
    <p:sldId id="990" r:id="rId14"/>
    <p:sldId id="989" r:id="rId15"/>
    <p:sldId id="898" r:id="rId16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818FC"/>
    <a:srgbClr val="FFFF99"/>
    <a:srgbClr val="1E1AB0"/>
    <a:srgbClr val="15127C"/>
    <a:srgbClr val="0E02B0"/>
    <a:srgbClr val="1103C9"/>
    <a:srgbClr val="4920F8"/>
    <a:srgbClr val="FFFF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3" autoAdjust="0"/>
    <p:restoredTop sz="88870" autoAdjust="0"/>
  </p:normalViewPr>
  <p:slideViewPr>
    <p:cSldViewPr snapToGrid="0">
      <p:cViewPr>
        <p:scale>
          <a:sx n="62" d="100"/>
          <a:sy n="62" d="100"/>
        </p:scale>
        <p:origin x="456" y="2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863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0860F-028A-4283-AF5A-F8B1DC8125AD}" type="datetimeFigureOut">
              <a:rPr lang="ko-KR" altLang="en-US" smtClean="0"/>
              <a:pPr/>
              <a:t>2025-03-11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863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82619-EE40-4E47-8ED1-6ED5EE3967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5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2T01:34:39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16457 760 5919 0 0,'5'-5'-1568'0'0,"11"-1"-512"0"0,13 4 1728 0 0,1 9 288 0 0,-9 2-64 0 0,-8 0 128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634951-330F-4AD3-B740-BDDB3FC2B95C}" type="datetimeFigureOut">
              <a:rPr lang="ko-KR" altLang="en-US" smtClean="0"/>
              <a:pPr/>
              <a:t>2025-03-11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57EB60B-71C3-4909-85FD-B5E98959B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306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32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653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39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607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ko-KR" altLang="en-US" b="0" i="0">
                <a:effectLst/>
                <a:latin typeface="fkGroteskNeue"/>
              </a:rPr>
              <a:t>다운샘플링 팩터</a:t>
            </a:r>
            <a:r>
              <a:rPr lang="en-US" altLang="ko-KR" b="0" i="0">
                <a:effectLst/>
                <a:latin typeface="fkGroteskNeue"/>
              </a:rPr>
              <a:t>(f)</a:t>
            </a:r>
            <a:r>
              <a:rPr lang="ko-KR" altLang="en-US" b="0" i="0">
                <a:effectLst/>
                <a:latin typeface="fkGroteskNeue"/>
              </a:rPr>
              <a:t>가 </a:t>
            </a:r>
            <a:r>
              <a:rPr lang="en-US" altLang="ko-KR" b="0" i="0">
                <a:effectLst/>
                <a:latin typeface="fkGroteskNeue"/>
              </a:rPr>
              <a:t>8</a:t>
            </a:r>
            <a:r>
              <a:rPr lang="ko-KR" altLang="en-US" b="0" i="0">
                <a:effectLst/>
                <a:latin typeface="fkGroteskNeue"/>
              </a:rPr>
              <a:t>입니다</a:t>
            </a:r>
            <a:r>
              <a:rPr lang="en-US" altLang="ko-KR" b="0" i="0">
                <a:effectLst/>
                <a:latin typeface="fkGroteskNeue"/>
              </a:rPr>
              <a:t>. </a:t>
            </a:r>
            <a:r>
              <a:rPr lang="ko-KR" altLang="en-US" b="0" i="0">
                <a:effectLst/>
                <a:latin typeface="fkGroteskNeue"/>
              </a:rPr>
              <a:t>즉</a:t>
            </a:r>
            <a:r>
              <a:rPr lang="en-US" altLang="ko-KR" b="0" i="0">
                <a:effectLst/>
                <a:latin typeface="fkGroteskNeue"/>
              </a:rPr>
              <a:t>, </a:t>
            </a:r>
            <a:r>
              <a:rPr lang="ko-KR" altLang="en-US" b="0" i="0">
                <a:effectLst/>
                <a:latin typeface="fkGroteskNeue"/>
              </a:rPr>
              <a:t>원본 이미지 크기의 </a:t>
            </a:r>
            <a:r>
              <a:rPr lang="en-US" altLang="ko-KR" b="0" i="0">
                <a:effectLst/>
                <a:latin typeface="fkGroteskNeue"/>
              </a:rPr>
              <a:t>1/8</a:t>
            </a:r>
            <a:r>
              <a:rPr lang="ko-KR" altLang="en-US" b="0" i="0">
                <a:effectLst/>
                <a:latin typeface="fkGroteskNeue"/>
              </a:rPr>
              <a:t>로 압축됩니다</a:t>
            </a:r>
            <a:r>
              <a:rPr lang="en-US" altLang="ko-KR" b="0" i="0">
                <a:effectLst/>
                <a:latin typeface="fkGroteskNeue"/>
              </a:rPr>
              <a:t>.   (f</a:t>
            </a:r>
            <a:r>
              <a:rPr lang="ko-KR" altLang="en-US" b="0" i="0">
                <a:effectLst/>
                <a:latin typeface="fkGroteskNeue"/>
              </a:rPr>
              <a:t>가 </a:t>
            </a:r>
            <a:r>
              <a:rPr lang="en-US" altLang="ko-KR" b="0" i="0">
                <a:effectLst/>
                <a:latin typeface="fkGroteskNeue"/>
              </a:rPr>
              <a:t>4, 8, 16, 32 </a:t>
            </a:r>
            <a:r>
              <a:rPr lang="ko-KR" altLang="en-US" b="0" i="0">
                <a:effectLst/>
                <a:latin typeface="fkGroteskNeue"/>
              </a:rPr>
              <a:t>있음</a:t>
            </a:r>
            <a:r>
              <a:rPr lang="en-US" altLang="ko-KR" b="0" i="0">
                <a:effectLst/>
                <a:latin typeface="fkGroteskNeue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>
                <a:effectLst/>
                <a:latin typeface="fkGroteskNeue"/>
              </a:rPr>
              <a:t>차원</a:t>
            </a:r>
            <a:r>
              <a:rPr lang="en-US" altLang="ko-KR" b="0" i="0">
                <a:effectLst/>
                <a:latin typeface="fkGroteskNeue"/>
              </a:rPr>
              <a:t>(d)</a:t>
            </a:r>
            <a:r>
              <a:rPr lang="ko-KR" altLang="en-US" b="0" i="0">
                <a:effectLst/>
                <a:latin typeface="fkGroteskNeue"/>
              </a:rPr>
              <a:t>이 </a:t>
            </a:r>
            <a:r>
              <a:rPr lang="en-US" altLang="ko-KR" b="0" i="0">
                <a:effectLst/>
                <a:latin typeface="fkGroteskNeue"/>
              </a:rPr>
              <a:t>4</a:t>
            </a:r>
            <a:r>
              <a:rPr lang="ko-KR" altLang="en-US" b="0" i="0">
                <a:effectLst/>
                <a:latin typeface="fkGroteskNeue"/>
              </a:rPr>
              <a:t>입니다</a:t>
            </a:r>
            <a:r>
              <a:rPr lang="en-US" altLang="ko-KR" b="0" i="0">
                <a:effectLst/>
                <a:latin typeface="fkGroteskNeue"/>
              </a:rPr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456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898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CLIP</a:t>
            </a:r>
            <a:r>
              <a:rPr lang="ko-KR" altLang="en-US"/>
              <a:t>으로 텍스트 임베딩 생성</a:t>
            </a:r>
            <a:r>
              <a:rPr lang="en-US" altLang="ko-KR"/>
              <a:t>, BERT tokenizer</a:t>
            </a:r>
            <a:r>
              <a:rPr lang="ko-KR" altLang="en-US"/>
              <a:t>를 사용하여 텍스트 인코딩</a:t>
            </a:r>
            <a:r>
              <a:rPr lang="en-US" altLang="ko-KR"/>
              <a:t>.(</a:t>
            </a:r>
            <a:r>
              <a:rPr lang="ko-KR" altLang="en-US"/>
              <a:t>토큰화</a:t>
            </a:r>
            <a:r>
              <a:rPr lang="en-US" altLang="ko-KR"/>
              <a:t>) </a:t>
            </a:r>
          </a:p>
          <a:p>
            <a:r>
              <a:rPr lang="ko-KR" altLang="en-US"/>
              <a:t>따라서 </a:t>
            </a:r>
            <a:r>
              <a:rPr lang="en-US" altLang="ko-KR"/>
              <a:t>CLIP </a:t>
            </a:r>
            <a:r>
              <a:rPr lang="ko-KR" altLang="en-US"/>
              <a:t>모델을 사용해서 </a:t>
            </a:r>
            <a:r>
              <a:rPr lang="en-US" altLang="ko-KR"/>
              <a:t>text</a:t>
            </a:r>
            <a:r>
              <a:rPr lang="ko-KR" altLang="en-US"/>
              <a:t>를 </a:t>
            </a:r>
            <a:r>
              <a:rPr lang="en-US" altLang="ko-KR"/>
              <a:t>vector</a:t>
            </a:r>
            <a:r>
              <a:rPr lang="ko-KR" altLang="en-US"/>
              <a:t>로 변환</a:t>
            </a:r>
            <a:r>
              <a:rPr lang="en-US" altLang="ko-KR"/>
              <a:t>, </a:t>
            </a:r>
            <a:r>
              <a:rPr lang="ko-KR" altLang="en-US"/>
              <a:t>이 벡터를 </a:t>
            </a:r>
            <a:r>
              <a:rPr lang="en-US" altLang="ko-KR"/>
              <a:t>Cross-Attention</a:t>
            </a:r>
            <a:r>
              <a:rPr lang="ko-KR" altLang="en-US"/>
              <a:t>으로 </a:t>
            </a:r>
            <a:r>
              <a:rPr lang="en-US" altLang="ko-KR"/>
              <a:t>U-Net</a:t>
            </a:r>
            <a:r>
              <a:rPr lang="ko-KR" altLang="en-US"/>
              <a:t>에 조건 부여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998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1. </a:t>
            </a:r>
          </a:p>
          <a:p>
            <a:r>
              <a:rPr lang="ko-KR" altLang="en-US"/>
              <a:t>작은 </a:t>
            </a:r>
            <a:r>
              <a:rPr lang="en-US" altLang="ko-KR"/>
              <a:t>f </a:t>
            </a:r>
            <a:r>
              <a:rPr lang="ko-KR" altLang="en-US"/>
              <a:t>수는 학습 진행이 느림 </a:t>
            </a:r>
            <a:r>
              <a:rPr lang="en-US" altLang="ko-KR"/>
              <a:t>. LDM</a:t>
            </a:r>
            <a:r>
              <a:rPr lang="ko-KR" altLang="en-US"/>
              <a:t> </a:t>
            </a:r>
            <a:r>
              <a:rPr lang="en-US" altLang="ko-KR"/>
              <a:t>32</a:t>
            </a:r>
            <a:r>
              <a:rPr lang="ko-KR" altLang="en-US"/>
              <a:t>보다 </a:t>
            </a:r>
            <a:r>
              <a:rPr lang="en-US" altLang="ko-KR"/>
              <a:t>FID </a:t>
            </a:r>
            <a:r>
              <a:rPr lang="ko-KR" altLang="en-US"/>
              <a:t>현저히 낮음 </a:t>
            </a:r>
            <a:endParaRPr lang="en-US" altLang="ko-KR"/>
          </a:p>
          <a:p>
            <a:r>
              <a:rPr lang="en-US" altLang="ko-KR"/>
              <a:t>f </a:t>
            </a:r>
            <a:r>
              <a:rPr lang="ko-KR" altLang="en-US"/>
              <a:t>가 크면 적은 </a:t>
            </a:r>
            <a:r>
              <a:rPr lang="en-US" altLang="ko-KR"/>
              <a:t>train step</a:t>
            </a:r>
            <a:r>
              <a:rPr lang="ko-KR" altLang="en-US"/>
              <a:t>에서 </a:t>
            </a:r>
            <a:r>
              <a:rPr lang="en-US" altLang="ko-KR"/>
              <a:t>FID</a:t>
            </a:r>
            <a:r>
              <a:rPr lang="ko-KR" altLang="en-US"/>
              <a:t>가 정체됨</a:t>
            </a:r>
            <a:endParaRPr lang="en-US" altLang="ko-KR"/>
          </a:p>
          <a:p>
            <a:r>
              <a:rPr lang="ko-KR" altLang="en-US"/>
              <a:t>너무 강한 압축은 정보 손실이 심한 것으로 해석됨</a:t>
            </a:r>
            <a:r>
              <a:rPr lang="en-US" altLang="ko-KR"/>
              <a:t>.</a:t>
            </a:r>
          </a:p>
          <a:p>
            <a:r>
              <a:rPr lang="en-US" altLang="ko-KR"/>
              <a:t>LDM  4 ~ 16 </a:t>
            </a:r>
            <a:r>
              <a:rPr lang="ko-KR" altLang="en-US"/>
              <a:t>이 대체적으로 좋은 결과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2.</a:t>
            </a:r>
          </a:p>
          <a:p>
            <a:r>
              <a:rPr lang="ko-KR" altLang="en-US"/>
              <a:t>샘플링 속도와 </a:t>
            </a:r>
            <a:r>
              <a:rPr lang="en-US" altLang="ko-KR"/>
              <a:t>FID </a:t>
            </a:r>
            <a:r>
              <a:rPr lang="ko-KR" altLang="en-US"/>
              <a:t>점수를 비교 </a:t>
            </a:r>
            <a:endParaRPr lang="en-US" altLang="ko-KR"/>
          </a:p>
          <a:p>
            <a:r>
              <a:rPr lang="en-US" altLang="ko-KR"/>
              <a:t>LDM 4 ~ 8 </a:t>
            </a:r>
            <a:r>
              <a:rPr lang="ko-KR" altLang="en-US"/>
              <a:t>에서 우수한 성능</a:t>
            </a:r>
            <a:endParaRPr lang="en-US" altLang="ko-KR"/>
          </a:p>
          <a:p>
            <a:r>
              <a:rPr lang="en-US" altLang="ko-KR"/>
              <a:t>pixel based LDM 1</a:t>
            </a:r>
            <a:r>
              <a:rPr lang="ko-KR" altLang="en-US"/>
              <a:t>과 비교 시 더 낮은 </a:t>
            </a:r>
            <a:r>
              <a:rPr lang="en-US" altLang="ko-KR"/>
              <a:t>FID </a:t>
            </a:r>
            <a:r>
              <a:rPr lang="ko-KR" altLang="en-US"/>
              <a:t>점수이면서 샘플 처리량이 큼 </a:t>
            </a:r>
            <a:endParaRPr lang="en-US" altLang="ko-KR"/>
          </a:p>
          <a:p>
            <a:r>
              <a:rPr lang="en-US" altLang="ko-KR"/>
              <a:t>ImageNet</a:t>
            </a:r>
            <a:r>
              <a:rPr lang="ko-KR" altLang="en-US"/>
              <a:t>은 복잡한 데이터셋이라 낮은 압축률이 필요한 것으로 보임 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382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91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08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59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21744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1131904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80687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43867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DBE6DDA-23BE-744D-8DF8-F443EB1EAB8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04012" y="763178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15766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1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55900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93897BFA-69B5-0F19-AEAA-E6141B5763E0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599" y="221"/>
            <a:ext cx="113190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86258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38658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5D676B40-CAA5-F673-B99A-4932B182FCCA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576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0427" y="221"/>
            <a:ext cx="1132822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53984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06384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448026" y="2614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4ABBE146-B200-F336-7B16-A5880D6F54C3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621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0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58086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210486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352128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77D639-4FA5-1C19-15F4-787B47119233}"/>
              </a:ext>
            </a:extLst>
          </p:cNvPr>
          <p:cNvSpPr/>
          <p:nvPr userDrawn="1"/>
        </p:nvSpPr>
        <p:spPr>
          <a:xfrm>
            <a:off x="493770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79697533-F4B9-5B8B-681B-99089A530D0C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15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571480"/>
          </a:xfrm>
          <a:prstGeom prst="rect">
            <a:avLst/>
          </a:prstGeom>
          <a:solidFill>
            <a:srgbClr val="15127C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584BBDB9-21E4-3C5C-8BD8-A5E649A7BF48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77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21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13169" y="69539"/>
            <a:ext cx="1133872" cy="3635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382515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1713857"/>
            <a:ext cx="2114317" cy="104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http://cfs13.tistory.com/image/33/tistory/2008/11/07/16/41/4913f13b3d3d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885481"/>
            <a:ext cx="2114319" cy="10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548680"/>
            <a:ext cx="2114319" cy="1038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9" y="4090121"/>
            <a:ext cx="2114317" cy="1067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 descr="http://www.techlicious.com/images/av/ea-active-2-364px.jp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0" b="18469"/>
          <a:stretch/>
        </p:blipFill>
        <p:spPr bwMode="auto">
          <a:xfrm>
            <a:off x="1910079" y="5314257"/>
            <a:ext cx="2114316" cy="106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50" y="144016"/>
            <a:ext cx="11713301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239350" y="908720"/>
            <a:ext cx="11713301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2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Rectangle 23"/>
          <p:cNvSpPr>
            <a:spLocks noChangeArrowheads="1"/>
          </p:cNvSpPr>
          <p:nvPr userDrawn="1"/>
        </p:nvSpPr>
        <p:spPr bwMode="auto">
          <a:xfrm>
            <a:off x="4934859" y="6614069"/>
            <a:ext cx="2035605" cy="184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00" tIns="46000" rIns="92000" bIns="46000" anchor="ctr"/>
          <a:lstStyle/>
          <a:p>
            <a:pPr algn="ctr"/>
            <a:fld id="{BCA6365A-A6D8-4C5D-8B65-3F43B4140DAB}" type="slidenum">
              <a:rPr lang="en-US" altLang="ko-KR" sz="1400" b="0" smtClean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pPr algn="ctr"/>
              <a:t>‹#›</a:t>
            </a:fld>
            <a:r>
              <a:rPr lang="en-US" altLang="ko-KR" sz="1400" b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/8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549" y="21605"/>
            <a:ext cx="927953" cy="70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8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952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68705D-D306-3044-AB3E-9550C37B4F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9727" y="2888457"/>
            <a:ext cx="345371" cy="3230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92C6AA0-D312-F948-810E-C69B2B694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9792" y="3713647"/>
            <a:ext cx="345371" cy="323056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88A7E03B-C183-C14E-B0EC-E46E29C5945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20208" y="4594594"/>
            <a:ext cx="345371" cy="323056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8901E7A-AF26-CA4A-A3BC-A89E9216B3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4488" y="5453237"/>
            <a:ext cx="345371" cy="323056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4150721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2025-03-11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rgbClr val="110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직사각형 14"/>
          <p:cNvSpPr/>
          <p:nvPr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rgbClr val="0E0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직사각형 15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1026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30B8DC2-256E-CCE3-DA64-D3589836152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21795" y="9157"/>
            <a:ext cx="1133872" cy="3635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BA5243-B254-EF46-D0A5-55C47F44FC3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" y="9958"/>
            <a:ext cx="587059" cy="4854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rgbClr val="492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37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221"/>
            <a:ext cx="646451" cy="546127"/>
          </a:xfrm>
          <a:prstGeom prst="rect">
            <a:avLst/>
          </a:prstGeom>
          <a:solidFill>
            <a:srgbClr val="EE7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FED90-7364-4FDE-8BAE-ADE34AC1B1DA}" type="datetimeFigureOut">
              <a:rPr lang="ko-KR" altLang="en-US" smtClean="0"/>
              <a:pPr/>
              <a:t>2025-03-11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9" r:id="rId7"/>
    <p:sldLayoutId id="2147483888" r:id="rId8"/>
    <p:sldLayoutId id="2147483680" r:id="rId9"/>
    <p:sldLayoutId id="2147483882" r:id="rId10"/>
    <p:sldLayoutId id="2147483887" r:id="rId11"/>
    <p:sldLayoutId id="2147483891" r:id="rId12"/>
    <p:sldLayoutId id="2147483892" r:id="rId13"/>
    <p:sldLayoutId id="2147483893" r:id="rId14"/>
    <p:sldLayoutId id="2147483894" r:id="rId15"/>
    <p:sldLayoutId id="2147483681" r:id="rId16"/>
    <p:sldLayoutId id="2147483883" r:id="rId17"/>
    <p:sldLayoutId id="2147483884" r:id="rId18"/>
    <p:sldLayoutId id="2147483885" r:id="rId19"/>
    <p:sldLayoutId id="2147483889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2" r:id="rId26"/>
    <p:sldLayoutId id="2147483693" r:id="rId27"/>
    <p:sldLayoutId id="2147483654" r:id="rId28"/>
    <p:sldLayoutId id="2147483881" r:id="rId29"/>
    <p:sldLayoutId id="2147483886" r:id="rId30"/>
    <p:sldLayoutId id="2147483890" r:id="rId3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2.1075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rxiv.org/abs/2112.10752" TargetMode="External"/><Relationship Id="rId5" Type="http://schemas.openxmlformats.org/officeDocument/2006/relationships/hyperlink" Target="https://arxiv.org/abs/2204.06125" TargetMode="External"/><Relationship Id="rId4" Type="http://schemas.openxmlformats.org/officeDocument/2006/relationships/hyperlink" Target="https://arxiv.org/abs/2112.1074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41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01766" y="935628"/>
            <a:ext cx="10988469" cy="109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 anchor="t">
            <a:spAutoFit/>
          </a:bodyPr>
          <a:lstStyle/>
          <a:p>
            <a:pPr algn="ctr" fontAlgn="base" latinLnBrk="0"/>
            <a:r>
              <a:rPr lang="en-US" altLang="ko-KR" sz="3200" b="1" dirty="0">
                <a:ea typeface="맑은 고딕"/>
              </a:rPr>
              <a:t>High-Resolution Image Synthesis with Latent Diffusion Models</a:t>
            </a:r>
            <a:endParaRPr lang="ko-KR" altLang="en-US" sz="3200" b="1" dirty="0">
              <a:solidFill>
                <a:srgbClr val="2818FC"/>
              </a:solidFill>
              <a:ea typeface="맑은 고딕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524000" y="4437112"/>
            <a:ext cx="9144000" cy="38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 anchor="t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2025-03-11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524000" y="4941168"/>
            <a:ext cx="9144000" cy="1490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Sein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Choi</a:t>
            </a:r>
          </a:p>
          <a:p>
            <a:pPr algn="ctr"/>
            <a:r>
              <a:rPr lang="en-US" altLang="ko-KR" b="1" dirty="0">
                <a:solidFill>
                  <a:srgbClr val="0E02B0"/>
                </a:solidFill>
              </a:rPr>
              <a:t>I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ntelligent </a:t>
            </a:r>
            <a:r>
              <a:rPr lang="en-US" altLang="ko-KR" b="1" dirty="0">
                <a:solidFill>
                  <a:srgbClr val="0E02B0"/>
                </a:solidFill>
              </a:rPr>
              <a:t>V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ision </a:t>
            </a:r>
            <a:r>
              <a:rPr lang="en-US" altLang="ko-KR" b="1" dirty="0">
                <a:solidFill>
                  <a:srgbClr val="0E02B0"/>
                </a:solidFill>
              </a:rPr>
              <a:t>P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rocessing </a:t>
            </a:r>
            <a:r>
              <a:rPr lang="en-US" altLang="ko-KR" b="1" dirty="0">
                <a:solidFill>
                  <a:srgbClr val="0E02B0"/>
                </a:solidFill>
              </a:rPr>
              <a:t>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ab. (</a:t>
            </a:r>
            <a:r>
              <a:rPr lang="en-US" altLang="ko-KR" b="1" dirty="0">
                <a:solidFill>
                  <a:srgbClr val="0E02B0"/>
                </a:solidFill>
              </a:rPr>
              <a:t>IVPL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https://ivpl.sookmyung.ac.kr 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Div. of AI Engineering,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Sookmyung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Women’s University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E-mail: csi1806@sookmyung.ac.kr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671F0-B806-614E-915E-7B1C3A4F15E3}"/>
              </a:ext>
            </a:extLst>
          </p:cNvPr>
          <p:cNvSpPr txBox="1"/>
          <p:nvPr/>
        </p:nvSpPr>
        <p:spPr>
          <a:xfrm>
            <a:off x="601766" y="1933074"/>
            <a:ext cx="10988468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/>
              <a:t>Rombach, R., Blattmann, A., Lorenz, D., Esser, P., &amp; Ommer, B.,"High-Resolution Image Synthesis with Latent Diffusion Models," in </a:t>
            </a:r>
            <a:r>
              <a:rPr lang="en-US" altLang="ko-KR" i="1">
                <a:effectLst/>
              </a:rPr>
              <a:t>Proc. the IEEE/CVF Conference on Computer Vision and Pattern Recognition (CVPR)</a:t>
            </a:r>
            <a:r>
              <a:rPr lang="en-US" altLang="ko-KR"/>
              <a:t>, 2022. Available: </a:t>
            </a:r>
            <a:r>
              <a:rPr lang="en-US" altLang="ko-KR">
                <a:effectLst/>
                <a:hlinkClick r:id="rId3"/>
              </a:rPr>
              <a:t>https://arxiv.org/abs/2112.10752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6323B47-9F38-646A-1EF2-EE6FFDB23D93}"/>
                  </a:ext>
                </a:extLst>
              </p14:cNvPr>
              <p14:cNvContentPartPr/>
              <p14:nvPr/>
            </p14:nvContentPartPr>
            <p14:xfrm>
              <a:off x="5895202" y="-164156"/>
              <a:ext cx="40977" cy="12871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6323B47-9F38-646A-1EF2-EE6FFDB23D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7386" y="-188908"/>
                <a:ext cx="76253" cy="61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1989D-938B-0B8B-660E-39573B2F4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5CFA733-3253-E777-9C85-4E26A8E63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Limitations &amp; Conclusion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0BF0DD-9768-CCE4-CAE7-F16EF2EADD5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11377264" cy="5544616"/>
          </a:xfrm>
        </p:spPr>
        <p:txBody>
          <a:bodyPr/>
          <a:lstStyle/>
          <a:p>
            <a:r>
              <a:rPr lang="en-US" altLang="ko-KR"/>
              <a:t>Limitations</a:t>
            </a:r>
          </a:p>
          <a:p>
            <a:pPr lvl="1"/>
            <a:r>
              <a:rPr lang="en-US" altLang="ko-KR" sz="2000"/>
              <a:t>Slower sampling speed than GAN</a:t>
            </a:r>
          </a:p>
          <a:p>
            <a:pPr lvl="1"/>
            <a:r>
              <a:rPr lang="en-US" altLang="ko-KR" sz="2000"/>
              <a:t>Fine representation can cause bottleneck</a:t>
            </a:r>
          </a:p>
          <a:p>
            <a:pPr lvl="1"/>
            <a:r>
              <a:rPr lang="en-US" altLang="ko-KR" sz="2000"/>
              <a:t>Deep fake, data bias, ethical considerations</a:t>
            </a:r>
            <a:endParaRPr lang="ko-KR" altLang="en-US" sz="2000"/>
          </a:p>
          <a:p>
            <a:endParaRPr lang="en-US" altLang="ko-KR" b="0"/>
          </a:p>
          <a:p>
            <a:endParaRPr lang="en-US" altLang="ko-KR" b="0"/>
          </a:p>
          <a:p>
            <a:endParaRPr lang="en-US" altLang="ko-KR" b="0"/>
          </a:p>
          <a:p>
            <a:endParaRPr lang="en-US" altLang="ko-KR" b="0"/>
          </a:p>
          <a:p>
            <a:r>
              <a:rPr lang="en-US" altLang="ko-KR"/>
              <a:t>Conclusion</a:t>
            </a:r>
          </a:p>
          <a:p>
            <a:pPr lvl="1"/>
            <a:r>
              <a:rPr lang="en-US" altLang="ko-KR" sz="2000"/>
              <a:t>Out of the traditional method of using super resolution models</a:t>
            </a:r>
          </a:p>
          <a:p>
            <a:pPr lvl="1"/>
            <a:r>
              <a:rPr lang="en-US" altLang="ko-KR" sz="2000"/>
              <a:t>Use 2D latent space to reduce computation, preserve perceptual information</a:t>
            </a:r>
          </a:p>
          <a:p>
            <a:pPr lvl="1"/>
            <a:r>
              <a:rPr lang="en-US" altLang="ko-KR" sz="2000"/>
              <a:t>Diversify tasks with cross-attention</a:t>
            </a:r>
          </a:p>
          <a:p>
            <a:endParaRPr lang="en-US" altLang="ko-KR"/>
          </a:p>
          <a:p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E80CDD-9455-BC2F-6F7F-570C0F838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278" y="548680"/>
            <a:ext cx="5481234" cy="337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26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0C489-E601-EEB6-38CD-D1916FC65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>
            <a:extLst>
              <a:ext uri="{FF2B5EF4-FFF2-40B4-BE49-F238E27FC236}">
                <a16:creationId xmlns:a16="http://schemas.microsoft.com/office/drawing/2014/main" id="{B9B7C7B9-D4CD-EC55-7F2F-1C4C2560A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120" y="1079041"/>
            <a:ext cx="3920150" cy="3650927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99E7D9B-B199-CDF8-EAC5-4DCE4326B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Code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C1F9E-757A-3DB3-E728-54FA3EC8ECE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871716" cy="1160757"/>
          </a:xfrm>
        </p:spPr>
        <p:txBody>
          <a:bodyPr/>
          <a:lstStyle/>
          <a:p>
            <a:r>
              <a:rPr lang="en-US" altLang="ko-KR"/>
              <a:t>Autoencoder / Cross-Attention</a:t>
            </a:r>
          </a:p>
          <a:p>
            <a:pPr lvl="1"/>
            <a:r>
              <a:rPr lang="en-US" altLang="ko-KR"/>
              <a:t>Using Conv, Res_block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D404EB-5E61-56A6-05CD-C8698B28A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" y="1709437"/>
            <a:ext cx="3695100" cy="39774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3E4EFF-0CEF-37EF-5D86-8EE1794EC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086" y="1776594"/>
            <a:ext cx="3524742" cy="15718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EB13F8-2DA3-3EB0-0B03-7127A47E35B4}"/>
              </a:ext>
            </a:extLst>
          </p:cNvPr>
          <p:cNvSpPr txBox="1"/>
          <p:nvPr/>
        </p:nvSpPr>
        <p:spPr>
          <a:xfrm>
            <a:off x="4160684" y="3498376"/>
            <a:ext cx="39201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1400"/>
              <a:t>latent-diffusion/ldm/models/autoencoder.py</a:t>
            </a:r>
            <a:endParaRPr lang="ko-KR" alt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55317B-7EBC-2A16-4195-A896CC34465C}"/>
              </a:ext>
            </a:extLst>
          </p:cNvPr>
          <p:cNvSpPr txBox="1"/>
          <p:nvPr/>
        </p:nvSpPr>
        <p:spPr>
          <a:xfrm>
            <a:off x="465584" y="5728162"/>
            <a:ext cx="24681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1400"/>
              <a:t>latent-diffusion/ldm/modules/diffusionmodules/model.py</a:t>
            </a:r>
            <a:endParaRPr lang="ko-KR" alt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D321E1-AFEB-87CE-AAF9-83C75BB79BC1}"/>
              </a:ext>
            </a:extLst>
          </p:cNvPr>
          <p:cNvSpPr txBox="1"/>
          <p:nvPr/>
        </p:nvSpPr>
        <p:spPr>
          <a:xfrm>
            <a:off x="8339758" y="6205216"/>
            <a:ext cx="34448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1400"/>
              <a:t>latent-diffusion/ldm/models/diffusion</a:t>
            </a:r>
          </a:p>
          <a:p>
            <a:r>
              <a:rPr lang="fr-FR" altLang="ko-KR" sz="1400"/>
              <a:t>/ddpm.py</a:t>
            </a:r>
            <a:endParaRPr lang="ko-KR" altLang="en-US" sz="140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D97328BA-763E-582D-51C4-6070CD8E0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340" y="4504251"/>
            <a:ext cx="3656999" cy="183900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23D311E-C17E-1EB2-58E1-972C458D6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3869" y="4924069"/>
            <a:ext cx="3249056" cy="23709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D145F240-9AAE-3A4A-7B5D-15D19632C9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0452" y="5355264"/>
            <a:ext cx="3661854" cy="6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75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022849" y="2636912"/>
            <a:ext cx="8208912" cy="109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sz="3200" b="1">
                <a:solidFill>
                  <a:srgbClr val="3AC4D2"/>
                </a:solidFill>
              </a:rPr>
              <a:t>Thank you for your attention.!!!</a:t>
            </a:r>
          </a:p>
          <a:p>
            <a:pPr algn="ctr"/>
            <a:r>
              <a:rPr lang="en-US" altLang="ko-KR" sz="3200" b="1" err="1">
                <a:solidFill>
                  <a:srgbClr val="3AC4D2"/>
                </a:solidFill>
              </a:rPr>
              <a:t>QnA</a:t>
            </a:r>
            <a:endParaRPr lang="en-US" altLang="ko-KR" sz="3200" b="1">
              <a:solidFill>
                <a:srgbClr val="3AC4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1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A4A8802-81FE-69CD-72E8-8F24ED1F5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F6C56BFD-51E1-B0C9-5ED0-C2B3103A9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279951"/>
              </p:ext>
            </p:extLst>
          </p:nvPr>
        </p:nvGraphicFramePr>
        <p:xfrm>
          <a:off x="407369" y="768096"/>
          <a:ext cx="11377265" cy="552602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57732">
                  <a:extLst>
                    <a:ext uri="{9D8B030D-6E8A-4147-A177-3AD203B41FA5}">
                      <a16:colId xmlns:a16="http://schemas.microsoft.com/office/drawing/2014/main" val="1745350328"/>
                    </a:ext>
                  </a:extLst>
                </a:gridCol>
                <a:gridCol w="4470549">
                  <a:extLst>
                    <a:ext uri="{9D8B030D-6E8A-4147-A177-3AD203B41FA5}">
                      <a16:colId xmlns:a16="http://schemas.microsoft.com/office/drawing/2014/main" val="1548592793"/>
                    </a:ext>
                  </a:extLst>
                </a:gridCol>
                <a:gridCol w="1205503">
                  <a:extLst>
                    <a:ext uri="{9D8B030D-6E8A-4147-A177-3AD203B41FA5}">
                      <a16:colId xmlns:a16="http://schemas.microsoft.com/office/drawing/2014/main" val="3214083849"/>
                    </a:ext>
                  </a:extLst>
                </a:gridCol>
                <a:gridCol w="5143481">
                  <a:extLst>
                    <a:ext uri="{9D8B030D-6E8A-4147-A177-3AD203B41FA5}">
                      <a16:colId xmlns:a16="http://schemas.microsoft.com/office/drawing/2014/main" val="2279853867"/>
                    </a:ext>
                  </a:extLst>
                </a:gridCol>
              </a:tblGrid>
              <a:tr h="533433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No.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Title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Keyword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Cite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808365"/>
                  </a:ext>
                </a:extLst>
              </a:tr>
              <a:tr h="1008409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Learning Transferable Visual Models From Natural Language Supervision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/>
                        <a:t>Contrastive Learning, Multimodal Representation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/>
                        <a:t>Alec Radford, Jong Wook Kim. (2021). Learning Transferable Visual Models From Natural Language Supervision, In </a:t>
                      </a:r>
                      <a:r>
                        <a:rPr lang="en-US" altLang="ko-KR" sz="1000" i="1">
                          <a:effectLst/>
                        </a:rPr>
                        <a:t>Proc. of the 38th International Conference on Machine Learning</a:t>
                      </a:r>
                      <a:r>
                        <a:rPr lang="en-US" altLang="ko-KR" sz="1000"/>
                        <a:t>, pages 8748–8763. PMLR. [Online]. Available: </a:t>
                      </a:r>
                      <a:r>
                        <a:rPr lang="en-US" altLang="ko-KR" sz="1000">
                          <a:effectLst/>
                          <a:hlinkClick r:id="rId3"/>
                        </a:rPr>
                        <a:t>https://arxiv.org/abs/2103.00020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017832"/>
                  </a:ext>
                </a:extLst>
              </a:tr>
              <a:tr h="95895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GLIDE: Towards photorealistic image generation and editing with text-guided diffusion models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Text-to-Image Generation, Diffusion Models, </a:t>
                      </a:r>
                    </a:p>
                    <a:p>
                      <a:pPr algn="just"/>
                      <a:r>
                        <a:rPr 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guided</a:t>
                      </a:r>
                      <a:r>
                        <a:rPr lang="ko-KR" alt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 </a:t>
                      </a:r>
                      <a:r>
                        <a:rPr lang="en-US" altLang="ko-KR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image</a:t>
                      </a:r>
                      <a:r>
                        <a:rPr lang="ko-KR" alt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 </a:t>
                      </a:r>
                      <a:r>
                        <a:rPr lang="en-US" altLang="ko-KR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synthesis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/>
                        <a:t>A Nichol, P. Dhariwal, A. Ramesh. “GLIDE: Towards photorealistic image generation and editing with text-guided diffusion models”, In </a:t>
                      </a:r>
                      <a:r>
                        <a:rPr lang="en-US" altLang="ko-KR" sz="1000" i="1">
                          <a:effectLst/>
                        </a:rPr>
                        <a:t>Proc. of the 39th International Conference on Machine Learning</a:t>
                      </a:r>
                      <a:r>
                        <a:rPr lang="en-US" altLang="ko-KR" sz="1000"/>
                        <a:t>, 2022, pp. 16907-16921. Available: </a:t>
                      </a:r>
                      <a:r>
                        <a:rPr lang="en-US" altLang="ko-KR" sz="1000">
                          <a:effectLst/>
                          <a:hlinkClick r:id="rId4"/>
                        </a:rPr>
                        <a:t>https://arxiv.org/abs/2112.10741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485839"/>
                  </a:ext>
                </a:extLst>
              </a:tr>
              <a:tr h="1008409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200"/>
                        <a:t>Hierarchical Text-Conditional Image Generation with CLIP Latents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/>
                        <a:t>Text-to-Image Generation, CLIP </a:t>
                      </a:r>
                      <a:r>
                        <a:rPr lang="en-US" sz="1000" dirty="0" err="1"/>
                        <a:t>Latents</a:t>
                      </a:r>
                      <a:r>
                        <a:rPr lang="en-US" sz="1000" dirty="0"/>
                        <a:t>, </a:t>
                      </a:r>
                      <a:r>
                        <a:rPr lang="en-US" sz="1000" dirty="0" err="1"/>
                        <a:t>unCLIP</a:t>
                      </a:r>
                      <a:r>
                        <a:rPr lang="en-US" sz="1000" dirty="0"/>
                        <a:t>,  </a:t>
                      </a:r>
                      <a:r>
                        <a:rPr lang="en-US" altLang="ko-KR" sz="1000" dirty="0"/>
                        <a:t>Diffusion Models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 dirty="0"/>
                        <a:t>Ramesh A, </a:t>
                      </a:r>
                      <a:r>
                        <a:rPr lang="en-US" altLang="ko-KR" sz="1000" dirty="0" err="1"/>
                        <a:t>Dhariwal</a:t>
                      </a:r>
                      <a:r>
                        <a:rPr lang="en-US" altLang="ko-KR" sz="1000" dirty="0"/>
                        <a:t> P, Nichol A, Chu C, Chen M., “Hierarchical Text-Conditional Image Generation with CLIP </a:t>
                      </a:r>
                      <a:r>
                        <a:rPr lang="en-US" altLang="ko-KR" sz="1000" dirty="0" err="1"/>
                        <a:t>Latents</a:t>
                      </a:r>
                      <a:r>
                        <a:rPr lang="en-US" altLang="ko-KR" sz="1000" dirty="0"/>
                        <a:t>”, 2022, Available: </a:t>
                      </a:r>
                      <a:r>
                        <a:rPr lang="en-US" altLang="ko-KR" sz="1000" dirty="0">
                          <a:effectLst/>
                          <a:hlinkClick r:id="rId5"/>
                        </a:rPr>
                        <a:t>https://arxiv.org/abs/2112.10741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602063"/>
                  </a:ext>
                </a:extLst>
              </a:tr>
              <a:tr h="122762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solidFill>
                            <a:schemeClr val="tx1"/>
                          </a:solidFill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High-Resolution Image Synthesis with Latent Diffusion Models</a:t>
                      </a:r>
                    </a:p>
                    <a:p>
                      <a:pPr algn="just"/>
                      <a:endParaRPr lang="en-US" sz="1200" dirty="0">
                        <a:solidFill>
                          <a:srgbClr val="FF0000"/>
                        </a:solidFill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/>
                        <a:t>Text-to-Image Generation, VAE, Diffusion Models, Cross-Attention</a:t>
                      </a:r>
                      <a:endParaRPr lang="en-US" sz="1000" dirty="0">
                        <a:solidFill>
                          <a:srgbClr val="FF0000"/>
                        </a:solidFill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Rombach, R., Blattmann, A., Lorenz, D., Esser, P., &amp; Ommer, B.,"High-Resolution Image Synthesis with Latent Diffusion Models," in </a:t>
                      </a:r>
                      <a:r>
                        <a:rPr lang="en-US" altLang="ko-KR" sz="1000" i="1">
                          <a:effectLst/>
                        </a:rPr>
                        <a:t>Proc. the IEEE/CVF Conference on Computer Vision and Pattern Recognition (CVPR)</a:t>
                      </a:r>
                      <a:r>
                        <a:rPr lang="en-US" altLang="ko-KR" sz="1000"/>
                        <a:t>, 2022. Available: </a:t>
                      </a:r>
                      <a:r>
                        <a:rPr lang="en-US" altLang="ko-KR" sz="1000">
                          <a:effectLst/>
                          <a:hlinkClick r:id="rId6"/>
                        </a:rPr>
                        <a:t>https://arxiv.org/abs/2112.10752</a:t>
                      </a: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just"/>
                      <a:endParaRPr lang="en-US" sz="1000" dirty="0">
                        <a:solidFill>
                          <a:srgbClr val="FF0000"/>
                        </a:solidFill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4664728"/>
                  </a:ext>
                </a:extLst>
              </a:tr>
              <a:tr h="78919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2857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70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25062" y="2090523"/>
            <a:ext cx="6283506" cy="4845990"/>
          </a:xfrm>
          <a:prstGeom prst="rect">
            <a:avLst/>
          </a:prstGeom>
          <a:noFill/>
        </p:spPr>
        <p:txBody>
          <a:bodyPr wrap="square" lIns="91424" tIns="45712" rIns="91424" bIns="45712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1. Perceptual Image Compression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altLang="ko-KR" sz="1600" b="1">
                <a:ea typeface="맑은 고딕"/>
              </a:rPr>
              <a:t>2. Latent Diffusion Models (LDM)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altLang="ko-KR" sz="1600" b="1">
                <a:ea typeface="맑은 고딕"/>
              </a:rPr>
              <a:t>+ Cross-Attention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altLang="ko-KR" sz="1600" b="1">
                <a:ea typeface="맑은 고딕"/>
              </a:rPr>
              <a:t>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altLang="ko-KR" sz="1600" b="1">
                <a:ea typeface="맑은 고딕"/>
              </a:rPr>
              <a:t>Limitations &amp; Conclusion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altLang="ko-KR" sz="1600" b="1">
                <a:ea typeface="맑은 고딕"/>
              </a:rPr>
              <a:t>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altLang="ko-KR" sz="1600" b="1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ea typeface="맑은 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43872" y="1556793"/>
            <a:ext cx="1927056" cy="461649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r>
              <a:rPr lang="en-US" sz="2400" b="1">
                <a:solidFill>
                  <a:srgbClr val="FF6600"/>
                </a:solidFill>
                <a:latin typeface="+mn-ea"/>
              </a:rPr>
              <a:t>Contents</a:t>
            </a:r>
            <a:endParaRPr lang="ko-KR" altLang="en-US" sz="2400" b="1">
              <a:solidFill>
                <a:srgbClr val="FF6600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087888" y="2007685"/>
            <a:ext cx="5580112" cy="0"/>
          </a:xfrm>
          <a:prstGeom prst="line">
            <a:avLst/>
          </a:prstGeom>
          <a:ln w="19050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52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>
            <a:extLst>
              <a:ext uri="{FF2B5EF4-FFF2-40B4-BE49-F238E27FC236}">
                <a16:creationId xmlns:a16="http://schemas.microsoft.com/office/drawing/2014/main" id="{5C5B1DB4-A80D-C19E-B99F-9F26EBE2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47" r="12021" b="43337"/>
          <a:stretch/>
        </p:blipFill>
        <p:spPr>
          <a:xfrm>
            <a:off x="7855013" y="2792075"/>
            <a:ext cx="4126369" cy="3243384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FF9883A-19A6-A313-592E-9E85485C7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7755B88-46D1-3160-0CE9-C7E4FBA234D9}"/>
              </a:ext>
            </a:extLst>
          </p:cNvPr>
          <p:cNvSpPr txBox="1">
            <a:spLocks/>
          </p:cNvSpPr>
          <p:nvPr/>
        </p:nvSpPr>
        <p:spPr>
          <a:xfrm>
            <a:off x="465583" y="735556"/>
            <a:ext cx="10862817" cy="11170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Explicit Perceptual Compression Execution</a:t>
            </a:r>
          </a:p>
          <a:p>
            <a:pPr lvl="1"/>
            <a:r>
              <a:rPr lang="en-US" altLang="ko-KR" sz="2000"/>
              <a:t>Goal: Find a </a:t>
            </a:r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perceptually equivalent</a:t>
            </a:r>
            <a:r>
              <a:rPr lang="en-US" altLang="ko-KR" sz="2000"/>
              <a:t> but more </a:t>
            </a:r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computationally efficient </a:t>
            </a:r>
            <a:r>
              <a:rPr lang="en-US" altLang="ko-KR" sz="200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Latent Space</a:t>
            </a:r>
          </a:p>
          <a:p>
            <a:pPr lvl="1"/>
            <a:r>
              <a:rPr lang="en-US" altLang="ko-KR" sz="2000" b="1"/>
              <a:t>LDM</a:t>
            </a:r>
            <a:r>
              <a:rPr lang="en-US" altLang="ko-KR" sz="2000"/>
              <a:t>; Latent Diffusion Models</a:t>
            </a:r>
            <a:endParaRPr lang="ko-KR" altLang="en-US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831D0DB-258B-B367-FAC2-0B7AD2640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38" y="2840177"/>
            <a:ext cx="3685355" cy="32433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A3F98C5-F8B2-BF26-4249-0263E10C0EC4}"/>
              </a:ext>
            </a:extLst>
          </p:cNvPr>
          <p:cNvSpPr txBox="1"/>
          <p:nvPr/>
        </p:nvSpPr>
        <p:spPr>
          <a:xfrm>
            <a:off x="1231780" y="6122444"/>
            <a:ext cx="2341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 Generative learning trilemma. (xiao et al., 2021)</a:t>
            </a:r>
            <a:endParaRPr lang="ko-KR" altLang="en-US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D161F2A-6412-DC60-CBC8-9AA4D7867FE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71"/>
          <a:stretch/>
        </p:blipFill>
        <p:spPr>
          <a:xfrm>
            <a:off x="4351339" y="3134507"/>
            <a:ext cx="3091303" cy="16930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17EAB2D-2DA5-C22E-82B9-9AC28FA20B18}"/>
              </a:ext>
            </a:extLst>
          </p:cNvPr>
          <p:cNvSpPr txBox="1"/>
          <p:nvPr/>
        </p:nvSpPr>
        <p:spPr>
          <a:xfrm>
            <a:off x="4270630" y="2834618"/>
            <a:ext cx="1152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GLIDE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A2706C7-BC6A-8470-BC83-2D8B7413E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121" y="5328517"/>
            <a:ext cx="3520646" cy="8477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2581242-CCB4-1EFE-EC02-1F654BB1AAE5}"/>
              </a:ext>
            </a:extLst>
          </p:cNvPr>
          <p:cNvSpPr txBox="1"/>
          <p:nvPr/>
        </p:nvSpPr>
        <p:spPr>
          <a:xfrm>
            <a:off x="4270630" y="4950656"/>
            <a:ext cx="1228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DALL-E2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D862E94-4001-F8F4-7DA9-50279312BBD8}"/>
              </a:ext>
            </a:extLst>
          </p:cNvPr>
          <p:cNvSpPr txBox="1">
            <a:spLocks/>
          </p:cNvSpPr>
          <p:nvPr/>
        </p:nvSpPr>
        <p:spPr>
          <a:xfrm>
            <a:off x="339310" y="2264259"/>
            <a:ext cx="4126369" cy="1117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/>
              <a:t>Generative learning trilemma</a:t>
            </a:r>
            <a:endParaRPr lang="ko-KR" altLang="en-US" sz="1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2350AB5-4F27-92F3-4EB5-B0D18434FAA1}"/>
              </a:ext>
            </a:extLst>
          </p:cNvPr>
          <p:cNvSpPr txBox="1">
            <a:spLocks/>
          </p:cNvSpPr>
          <p:nvPr/>
        </p:nvSpPr>
        <p:spPr>
          <a:xfrm>
            <a:off x="4477983" y="2264259"/>
            <a:ext cx="2501937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/>
              <a:t>64x64 output</a:t>
            </a:r>
            <a:endParaRPr lang="ko-KR" altLang="en-US" sz="18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F0D9E10-8344-0BB8-0C4E-94CB9A2523B7}"/>
              </a:ext>
            </a:extLst>
          </p:cNvPr>
          <p:cNvSpPr txBox="1">
            <a:spLocks/>
          </p:cNvSpPr>
          <p:nvPr/>
        </p:nvSpPr>
        <p:spPr>
          <a:xfrm>
            <a:off x="8150290" y="2264259"/>
            <a:ext cx="3702400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chemeClr val="tx2"/>
                </a:solidFill>
              </a:rPr>
              <a:t>Image Generating Sequence</a:t>
            </a:r>
            <a:endParaRPr lang="ko-KR" altLang="en-US" sz="18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02D446-20A1-5A0C-B911-F710A55F45BB}"/>
              </a:ext>
            </a:extLst>
          </p:cNvPr>
          <p:cNvSpPr txBox="1"/>
          <p:nvPr/>
        </p:nvSpPr>
        <p:spPr>
          <a:xfrm>
            <a:off x="9536857" y="1488173"/>
            <a:ext cx="1618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strike="sngStrike">
                <a:solidFill>
                  <a:schemeClr val="accent2"/>
                </a:solidFill>
              </a:rPr>
              <a:t>Pixel Space</a:t>
            </a:r>
            <a:endParaRPr lang="ko-KR" altLang="en-US" strike="sngStrike"/>
          </a:p>
        </p:txBody>
      </p:sp>
    </p:spTree>
    <p:extLst>
      <p:ext uri="{BB962C8B-B14F-4D97-AF65-F5344CB8AC3E}">
        <p14:creationId xmlns:p14="http://schemas.microsoft.com/office/powerpoint/2010/main" val="3283136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201C8-0991-6750-82FF-C7AE673FA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Picture 24" descr="VAE 설명 (Variational autoencoder란? VAE ELBO 증명) - 유니의 공부">
            <a:extLst>
              <a:ext uri="{FF2B5EF4-FFF2-40B4-BE49-F238E27FC236}">
                <a16:creationId xmlns:a16="http://schemas.microsoft.com/office/drawing/2014/main" id="{92F90F57-D4CB-8837-50F3-A6AB809D2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9" y="4694405"/>
            <a:ext cx="4240099" cy="190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00DF24B-B4B2-C757-945B-917EE6D250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1. Perceptual Image Compression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ECB2B9-93E4-8EA3-E35D-70C0CD1ADE6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5" y="764704"/>
            <a:ext cx="5107096" cy="4188296"/>
          </a:xfrm>
        </p:spPr>
        <p:txBody>
          <a:bodyPr>
            <a:normAutofit/>
          </a:bodyPr>
          <a:lstStyle/>
          <a:p>
            <a:r>
              <a:rPr lang="en-US" altLang="ko-KR"/>
              <a:t>Using Autoencoder</a:t>
            </a:r>
          </a:p>
          <a:p>
            <a:pPr lvl="1"/>
            <a:r>
              <a:rPr lang="en-US" altLang="ko-KR" sz="1400"/>
              <a:t>Remove high-frequency details that humans cannot perceive (such as texture noise and subtle pixel variations) using an autoencoder, leading to reduced computational load.</a:t>
            </a:r>
          </a:p>
          <a:p>
            <a:pPr lvl="1"/>
            <a:r>
              <a:rPr lang="en-US" altLang="ko-KR" sz="1800"/>
              <a:t>#2 loss – for perceptual compression</a:t>
            </a:r>
          </a:p>
          <a:p>
            <a:pPr lvl="2"/>
            <a:r>
              <a:rPr lang="en-US" altLang="ko-KR" sz="1400"/>
              <a:t>1. Perceptual Loss</a:t>
            </a:r>
          </a:p>
          <a:p>
            <a:pPr lvl="2"/>
            <a:r>
              <a:rPr lang="en-US" altLang="ko-KR" sz="1400"/>
              <a:t>2. Patch-based adversarial objective</a:t>
            </a:r>
          </a:p>
          <a:p>
            <a:pPr lvl="1"/>
            <a:r>
              <a:rPr lang="en-US" altLang="ko-KR" sz="1800"/>
              <a:t>#2</a:t>
            </a:r>
            <a:r>
              <a:rPr lang="ko-KR" altLang="en-US" sz="1800"/>
              <a:t> </a:t>
            </a:r>
            <a:r>
              <a:rPr lang="en-US" altLang="ko-KR" sz="1800"/>
              <a:t>regularization</a:t>
            </a:r>
            <a:r>
              <a:rPr lang="ko-KR" altLang="en-US" sz="1800"/>
              <a:t> </a:t>
            </a:r>
            <a:endParaRPr lang="en-US" altLang="ko-KR" sz="1800"/>
          </a:p>
          <a:p>
            <a:pPr lvl="2"/>
            <a:r>
              <a:rPr lang="en-US" altLang="ko-KR" sz="1400"/>
              <a:t>1. KL-reg</a:t>
            </a:r>
          </a:p>
          <a:p>
            <a:pPr lvl="2"/>
            <a:r>
              <a:rPr lang="en-US" altLang="ko-KR" sz="1400"/>
              <a:t>2. VQ-reg</a:t>
            </a:r>
          </a:p>
          <a:p>
            <a:pPr lvl="1"/>
            <a:r>
              <a:rPr lang="ko-KR" altLang="en-US" sz="1800"/>
              <a:t>❗</a:t>
            </a:r>
            <a:r>
              <a:rPr lang="en-US" altLang="ko-KR" sz="1800"/>
              <a:t>latent space z </a:t>
            </a:r>
            <a:r>
              <a:rPr lang="ko-KR" altLang="en-US" sz="1800"/>
              <a:t> </a:t>
            </a:r>
            <a:r>
              <a:rPr lang="en-US" altLang="ko-KR" sz="1800"/>
              <a:t>&gt;&gt;</a:t>
            </a:r>
            <a:r>
              <a:rPr lang="ko-KR" altLang="en-US" sz="1800"/>
              <a:t> </a:t>
            </a:r>
            <a:r>
              <a:rPr lang="en-US" altLang="ko-KR" sz="1800"/>
              <a:t>2D vector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3577B-12B4-593F-284E-719F52F9A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5529" y="615091"/>
            <a:ext cx="2386013" cy="21234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ACD51C-70C6-A13B-7352-108F50275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657" y="3479133"/>
            <a:ext cx="1633089" cy="26537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BAFD1D-48D6-3F1B-F98F-548AEAB20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8340" y="4765839"/>
            <a:ext cx="1436922" cy="2934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A45C2E-8D7C-3C31-80BF-3541D271E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5439" y="4752876"/>
            <a:ext cx="414598" cy="3652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C15487-8C64-5A34-75BF-CB68E4A2AF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8207" y="6170964"/>
            <a:ext cx="3384428" cy="2904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96B397-743E-557D-CCAF-18D9BED161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4567" y="3479133"/>
            <a:ext cx="1633089" cy="2280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DE36E0C-A502-1F1E-2960-5AEA46F352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9584" y="3773560"/>
            <a:ext cx="1589417" cy="2501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D52276-9C54-64A7-3B6B-3A2100678060}"/>
              </a:ext>
            </a:extLst>
          </p:cNvPr>
          <p:cNvSpPr txBox="1"/>
          <p:nvPr/>
        </p:nvSpPr>
        <p:spPr>
          <a:xfrm>
            <a:off x="9573591" y="675835"/>
            <a:ext cx="6016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/>
              <a:t>1️⃣</a:t>
            </a:r>
            <a:endParaRPr lang="ko-KR" altLang="en-US" sz="2400"/>
          </a:p>
        </p:txBody>
      </p:sp>
      <p:pic>
        <p:nvPicPr>
          <p:cNvPr id="1042" name="Picture 18" descr="강아지 코는 왜 '촉촉'해야 할까? [멍멍냥냥]">
            <a:extLst>
              <a:ext uri="{FF2B5EF4-FFF2-40B4-BE49-F238E27FC236}">
                <a16:creationId xmlns:a16="http://schemas.microsoft.com/office/drawing/2014/main" id="{E66CE1B5-1E0C-B9C5-62B1-F5606DA66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202" y="3407761"/>
            <a:ext cx="1213456" cy="120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i 생성 강아지 하늘 - Pixabay의 무료 이미지">
            <a:extLst>
              <a:ext uri="{FF2B5EF4-FFF2-40B4-BE49-F238E27FC236}">
                <a16:creationId xmlns:a16="http://schemas.microsoft.com/office/drawing/2014/main" id="{1976B6AB-FE13-5F9E-C936-2A1C5D2B8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201" y="4766191"/>
            <a:ext cx="1246738" cy="124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436992A-F920-6B3B-DCBA-2C56A24AED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7722" y="3005601"/>
            <a:ext cx="1589417" cy="28092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23D6149-575A-2B32-ADC9-8C0BB8BB0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676" y="3032505"/>
            <a:ext cx="1475436" cy="301267"/>
          </a:xfrm>
          <a:prstGeom prst="rect">
            <a:avLst/>
          </a:prstGeom>
        </p:spPr>
      </p:pic>
      <p:sp>
        <p:nvSpPr>
          <p:cNvPr id="24" name="폭발: 8pt 23">
            <a:extLst>
              <a:ext uri="{FF2B5EF4-FFF2-40B4-BE49-F238E27FC236}">
                <a16:creationId xmlns:a16="http://schemas.microsoft.com/office/drawing/2014/main" id="{501FCA2A-7BDF-0701-2CFF-553D9D849984}"/>
              </a:ext>
            </a:extLst>
          </p:cNvPr>
          <p:cNvSpPr/>
          <p:nvPr/>
        </p:nvSpPr>
        <p:spPr>
          <a:xfrm>
            <a:off x="8072635" y="4049339"/>
            <a:ext cx="3345787" cy="1473637"/>
          </a:xfrm>
          <a:prstGeom prst="irregularSeal1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Low-dimensional</a:t>
            </a:r>
          </a:p>
          <a:p>
            <a:pPr algn="ctr"/>
            <a:r>
              <a:rPr lang="en-US" altLang="ko-KR" sz="1600"/>
              <a:t>Latent Space</a:t>
            </a:r>
            <a:endParaRPr lang="ko-KR" altLang="en-US" sz="16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3DC15C-70E4-89C2-12C7-5B80B12E1B3B}"/>
              </a:ext>
            </a:extLst>
          </p:cNvPr>
          <p:cNvSpPr txBox="1"/>
          <p:nvPr/>
        </p:nvSpPr>
        <p:spPr>
          <a:xfrm>
            <a:off x="7675885" y="5522976"/>
            <a:ext cx="4240099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altLang="ko-KR" sz="1200"/>
              <a:t>Calculation Efficiency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100"/>
              <a:t>Achieving computational efficiency while maintaining the same perceptual space as image data.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200"/>
              <a:t>Using DM’s inductive bias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100"/>
              <a:t>no needs for aggressive compression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4B492C3-CDAD-8907-6C08-F2CAED7B56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54199" y="788877"/>
            <a:ext cx="1863200" cy="1580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6E51AC-F05D-6860-6514-CFC2BB541596}"/>
              </a:ext>
            </a:extLst>
          </p:cNvPr>
          <p:cNvSpPr txBox="1"/>
          <p:nvPr/>
        </p:nvSpPr>
        <p:spPr>
          <a:xfrm>
            <a:off x="5506756" y="2411307"/>
            <a:ext cx="21940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/>
              <a:t>Patch-based adversarial objective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0F88FD3-14D2-0254-BB21-64329D8576E0}"/>
              </a:ext>
            </a:extLst>
          </p:cNvPr>
          <p:cNvCxnSpPr>
            <a:endCxn id="11" idx="3"/>
          </p:cNvCxnSpPr>
          <p:nvPr/>
        </p:nvCxnSpPr>
        <p:spPr>
          <a:xfrm>
            <a:off x="1805577" y="4935496"/>
            <a:ext cx="584460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08F18F-5ED6-272A-B351-4274A74A18F9}"/>
              </a:ext>
            </a:extLst>
          </p:cNvPr>
          <p:cNvSpPr txBox="1"/>
          <p:nvPr/>
        </p:nvSpPr>
        <p:spPr>
          <a:xfrm>
            <a:off x="1887117" y="4478381"/>
            <a:ext cx="5029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/>
              <a:t>1D</a:t>
            </a:r>
            <a:endParaRPr lang="ko-KR" altLang="en-US" sz="14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57B240-1409-80D2-7671-37DCB30486F4}"/>
              </a:ext>
            </a:extLst>
          </p:cNvPr>
          <p:cNvSpPr txBox="1"/>
          <p:nvPr/>
        </p:nvSpPr>
        <p:spPr>
          <a:xfrm>
            <a:off x="3021836" y="4478381"/>
            <a:ext cx="5029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/>
              <a:t>2D</a:t>
            </a:r>
            <a:endParaRPr lang="ko-KR" altLang="en-US" sz="1400" b="1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BC377D-7130-37EB-9D09-46B5E254BCE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92650" y="3794341"/>
            <a:ext cx="1628606" cy="1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10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CF039-30C7-75BE-54F4-4EED08627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A6E927C-A3B7-4AF5-A8B6-6D33D9F40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2. Latent Diffusion Models (LDM)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AE8CEE-4155-F712-2215-973D6DBB8A7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7360604" cy="2416646"/>
          </a:xfrm>
        </p:spPr>
        <p:txBody>
          <a:bodyPr>
            <a:normAutofit/>
          </a:bodyPr>
          <a:lstStyle/>
          <a:p>
            <a:r>
              <a:rPr lang="en-US" altLang="ko-KR"/>
              <a:t>Using U-Net</a:t>
            </a:r>
          </a:p>
          <a:p>
            <a:pPr lvl="1"/>
            <a:r>
              <a:rPr lang="en-US" altLang="ko-KR" sz="1600"/>
              <a:t>Semaintic Compression - Learning the semantic structure (object shapes, arrangement, context) in the latent space and restoring it through denoising.</a:t>
            </a:r>
          </a:p>
          <a:p>
            <a:pPr lvl="1"/>
            <a:r>
              <a:rPr lang="en-US" altLang="ko-KR" sz="1600"/>
              <a:t>Using </a:t>
            </a:r>
            <a:r>
              <a:rPr lang="en-US" altLang="ko-KR" sz="1600" b="1"/>
              <a:t>inductive bias </a:t>
            </a:r>
            <a:r>
              <a:rPr lang="en-US" altLang="ko-KR" sz="1600"/>
              <a:t>in </a:t>
            </a:r>
            <a:r>
              <a:rPr lang="en-US" altLang="ko-KR" sz="1600" b="1"/>
              <a:t>2D latent space </a:t>
            </a:r>
            <a:endParaRPr lang="ko-KR" altLang="en-US" sz="1600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909763-8D20-3E60-FB75-511704A92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531" y="3181350"/>
            <a:ext cx="3256797" cy="2055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0A0075-2C94-39D2-AE84-606386C277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024" t="1236" r="10085" b="42079"/>
          <a:stretch/>
        </p:blipFill>
        <p:spPr>
          <a:xfrm>
            <a:off x="8706449" y="695841"/>
            <a:ext cx="3239549" cy="2535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7F0614-E56F-EC2A-5B66-A49994E22EA3}"/>
              </a:ext>
            </a:extLst>
          </p:cNvPr>
          <p:cNvSpPr txBox="1"/>
          <p:nvPr/>
        </p:nvSpPr>
        <p:spPr>
          <a:xfrm>
            <a:off x="8891460" y="685347"/>
            <a:ext cx="508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/>
              <a:t>2️⃣</a:t>
            </a:r>
            <a:endParaRPr lang="ko-KR" altLang="en-US" sz="2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59694D-9492-167D-450A-1F5A347CE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156" y="2377794"/>
            <a:ext cx="4379370" cy="4445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107D901-F85F-4025-3728-31402764F2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651" y="4052277"/>
            <a:ext cx="1352750" cy="276216"/>
          </a:xfrm>
          <a:prstGeom prst="rect">
            <a:avLst/>
          </a:prstGeom>
        </p:spPr>
      </p:pic>
      <p:pic>
        <p:nvPicPr>
          <p:cNvPr id="2056" name="Picture 8" descr="U-Net 논문 리뷰 — U-Net: Convolutional Networks for Biomedical Image  Segmentation | by 강준영 | Medium">
            <a:extLst>
              <a:ext uri="{FF2B5EF4-FFF2-40B4-BE49-F238E27FC236}">
                <a16:creationId xmlns:a16="http://schemas.microsoft.com/office/drawing/2014/main" id="{EAF46E69-02B2-B81E-EFC8-1E5AAF530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11" y="5308730"/>
            <a:ext cx="2057400" cy="135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C805A437-FDC5-E295-A8FC-03F3C5112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510495"/>
              </p:ext>
            </p:extLst>
          </p:nvPr>
        </p:nvGraphicFramePr>
        <p:xfrm>
          <a:off x="6656294" y="3722773"/>
          <a:ext cx="5393989" cy="2561440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1591234">
                  <a:extLst>
                    <a:ext uri="{9D8B030D-6E8A-4147-A177-3AD203B41FA5}">
                      <a16:colId xmlns:a16="http://schemas.microsoft.com/office/drawing/2014/main" val="2644870484"/>
                    </a:ext>
                  </a:extLst>
                </a:gridCol>
                <a:gridCol w="1729003">
                  <a:extLst>
                    <a:ext uri="{9D8B030D-6E8A-4147-A177-3AD203B41FA5}">
                      <a16:colId xmlns:a16="http://schemas.microsoft.com/office/drawing/2014/main" val="3556788049"/>
                    </a:ext>
                  </a:extLst>
                </a:gridCol>
                <a:gridCol w="2073752">
                  <a:extLst>
                    <a:ext uri="{9D8B030D-6E8A-4147-A177-3AD203B41FA5}">
                      <a16:colId xmlns:a16="http://schemas.microsoft.com/office/drawing/2014/main" val="1593714340"/>
                    </a:ext>
                  </a:extLst>
                </a:gridCol>
              </a:tblGrid>
              <a:tr h="413100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DM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LDM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306497"/>
                  </a:ext>
                </a:extLst>
              </a:tr>
              <a:tr h="5370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Space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image pixel space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Latent Space 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474933"/>
                  </a:ext>
                </a:extLst>
              </a:tr>
              <a:tr h="5370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Calculation (#dimensions)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⬆️</a:t>
                      </a:r>
                      <a:r>
                        <a:rPr lang="en-US" altLang="ko-KR" sz="1400"/>
                        <a:t>(256x256x3)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⬇️ </a:t>
                      </a:r>
                      <a:r>
                        <a:rPr lang="en-US" altLang="ko-KR" sz="1400"/>
                        <a:t>(32x32x4) </a:t>
                      </a:r>
                    </a:p>
                    <a:p>
                      <a:pPr latinLnBrk="1"/>
                      <a:r>
                        <a:rPr lang="en-US" altLang="ko-KR" sz="1400"/>
                        <a:t>(f=8, d=4)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449566"/>
                  </a:ext>
                </a:extLst>
              </a:tr>
              <a:tr h="5370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Compression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aggressive compressing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Using Autoencoder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857744"/>
                  </a:ext>
                </a:extLst>
              </a:tr>
              <a:tr h="5370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Generative Model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U-Net </a:t>
                      </a:r>
                      <a:r>
                        <a:rPr lang="en-US" altLang="ko-KR" sz="1100"/>
                        <a:t>(DDPM/DDPM)</a:t>
                      </a:r>
                    </a:p>
                    <a:p>
                      <a:pPr latinLnBrk="1"/>
                      <a:r>
                        <a:rPr lang="en-US" altLang="ko-KR" sz="1400"/>
                        <a:t>VQVAE(AR)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U-Net</a:t>
                      </a:r>
                      <a:r>
                        <a:rPr lang="en-US" altLang="ko-KR" sz="1100"/>
                        <a:t>(DDPM/DDIM) </a:t>
                      </a:r>
                    </a:p>
                    <a:p>
                      <a:pPr latinLnBrk="1"/>
                      <a:r>
                        <a:rPr lang="en-US" altLang="ko-KR" sz="1400"/>
                        <a:t>(+ latent space)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672808"/>
                  </a:ext>
                </a:extLst>
              </a:tr>
            </a:tbl>
          </a:graphicData>
        </a:graphic>
      </p:graphicFrame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F5BA73FC-F7FD-9D8C-9C6E-ECB175E2314B}"/>
              </a:ext>
            </a:extLst>
          </p:cNvPr>
          <p:cNvSpPr/>
          <p:nvPr/>
        </p:nvSpPr>
        <p:spPr>
          <a:xfrm>
            <a:off x="638085" y="4991453"/>
            <a:ext cx="1314209" cy="491210"/>
          </a:xfrm>
          <a:prstGeom prst="wedgeRectCallout">
            <a:avLst>
              <a:gd name="adj1" fmla="val 85197"/>
              <a:gd name="adj2" fmla="val -119783"/>
            </a:avLst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Denoising Step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46D3B-78D2-26D3-9089-5DD923770D82}"/>
              </a:ext>
            </a:extLst>
          </p:cNvPr>
          <p:cNvSpPr txBox="1"/>
          <p:nvPr/>
        </p:nvSpPr>
        <p:spPr>
          <a:xfrm>
            <a:off x="492478" y="3686922"/>
            <a:ext cx="15090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/>
              <a:t>2D latent space </a:t>
            </a:r>
            <a:endParaRPr lang="ko-KR" altLang="en-US" sz="1400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ECFA4720-CE0A-33FE-63E0-BE5546F5C454}"/>
              </a:ext>
            </a:extLst>
          </p:cNvPr>
          <p:cNvSpPr/>
          <p:nvPr/>
        </p:nvSpPr>
        <p:spPr>
          <a:xfrm>
            <a:off x="638085" y="5900018"/>
            <a:ext cx="1314209" cy="491210"/>
          </a:xfrm>
          <a:prstGeom prst="wedgeRectCallout">
            <a:avLst>
              <a:gd name="adj1" fmla="val 118217"/>
              <a:gd name="adj2" fmla="val -242833"/>
            </a:avLst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Denoising </a:t>
            </a:r>
          </a:p>
          <a:p>
            <a:pPr algn="ctr"/>
            <a:r>
              <a:rPr lang="en-US" altLang="ko-KR" sz="1400"/>
              <a:t>U-Net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155243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D95A3-37BB-6DC6-3311-423261052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D0AD8F5-CC43-0114-BD02-5F8276A60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+ Cross-Attention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F49A27-A8D6-3F94-CC08-9AD7A28EA47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3" y="737050"/>
            <a:ext cx="6088235" cy="1768946"/>
          </a:xfrm>
        </p:spPr>
        <p:txBody>
          <a:bodyPr/>
          <a:lstStyle/>
          <a:p>
            <a:r>
              <a:rPr lang="en-US" altLang="ko-KR"/>
              <a:t>Adding Cross-Attention Layers</a:t>
            </a:r>
          </a:p>
          <a:p>
            <a:pPr lvl="1"/>
            <a:r>
              <a:rPr lang="en-US" altLang="ko-KR" sz="1800"/>
              <a:t>Reflect condition y at various resolutions within the U-Net</a:t>
            </a:r>
            <a:endParaRPr lang="ko-KR" altLang="en-US" sz="18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603CC3-612F-62E7-F373-45AC260C7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682" y="642338"/>
            <a:ext cx="5186363" cy="31118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A4990A-0FF1-4249-C2DE-270A738AC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260" y="1756436"/>
            <a:ext cx="4517558" cy="7772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8EA1B4-4455-EAB7-590A-865B4A8A6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5807" y="4318091"/>
            <a:ext cx="1726238" cy="2552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CC19EC-2AF3-1632-AF16-3B5B9F519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1885" y="4738173"/>
            <a:ext cx="1720160" cy="2248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7462B31-E4B1-911C-29F1-958EFE4C4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5807" y="5140090"/>
            <a:ext cx="1720160" cy="2314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4F2BCE6-7D62-34C9-CFBC-5F94C7747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0044" y="2844975"/>
            <a:ext cx="5140089" cy="375088"/>
          </a:xfrm>
          <a:prstGeom prst="rect">
            <a:avLst/>
          </a:prstGeom>
        </p:spPr>
      </p:pic>
      <p:pic>
        <p:nvPicPr>
          <p:cNvPr id="3088" name="Picture 16" descr="CLIP) 텍스트 정보를 이용한 Visual Model Pre-training – 인포리언스">
            <a:extLst>
              <a:ext uri="{FF2B5EF4-FFF2-40B4-BE49-F238E27FC236}">
                <a16:creationId xmlns:a16="http://schemas.microsoft.com/office/drawing/2014/main" id="{4617E80C-DB8A-5C74-8C48-AF48B3A4A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526" y="4573380"/>
            <a:ext cx="2536470" cy="185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72B13D-B45E-6926-E4D3-1863B0FE41B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3700"/>
          <a:stretch/>
        </p:blipFill>
        <p:spPr>
          <a:xfrm>
            <a:off x="1735370" y="4855856"/>
            <a:ext cx="571770" cy="284234"/>
          </a:xfrm>
          <a:prstGeom prst="rect">
            <a:avLst/>
          </a:prstGeom>
        </p:spPr>
      </p:pic>
      <p:pic>
        <p:nvPicPr>
          <p:cNvPr id="19" name="Picture 8" descr="U-Net 논문 리뷰 — U-Net: Convolutional Networks for Biomedical Image  Segmentation | by 강준영 | Medium">
            <a:extLst>
              <a:ext uri="{FF2B5EF4-FFF2-40B4-BE49-F238E27FC236}">
                <a16:creationId xmlns:a16="http://schemas.microsoft.com/office/drawing/2014/main" id="{6BF1607C-481F-A22F-9B39-CD1FAC8FF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631" y="3774538"/>
            <a:ext cx="2069329" cy="136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207582-0448-A052-E36E-05A9782A13D6}"/>
              </a:ext>
            </a:extLst>
          </p:cNvPr>
          <p:cNvSpPr txBox="1"/>
          <p:nvPr/>
        </p:nvSpPr>
        <p:spPr>
          <a:xfrm>
            <a:off x="166339" y="1936637"/>
            <a:ext cx="15690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/>
              <a:t>Cross-Attention Layer</a:t>
            </a:r>
            <a:endParaRPr lang="ko-KR" altLang="en-US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12D20-A1CA-F129-7C61-1598891DE2D3}"/>
              </a:ext>
            </a:extLst>
          </p:cNvPr>
          <p:cNvSpPr txBox="1"/>
          <p:nvPr/>
        </p:nvSpPr>
        <p:spPr>
          <a:xfrm>
            <a:off x="166339" y="2912286"/>
            <a:ext cx="15690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/>
              <a:t>Loss Func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674CF2-298D-BE48-D686-F926CFCF4703}"/>
              </a:ext>
            </a:extLst>
          </p:cNvPr>
          <p:cNvSpPr txBox="1"/>
          <p:nvPr/>
        </p:nvSpPr>
        <p:spPr>
          <a:xfrm>
            <a:off x="211685" y="5403477"/>
            <a:ext cx="1854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/>
              <a:t>CLIP Text Encoder</a:t>
            </a:r>
          </a:p>
          <a:p>
            <a:r>
              <a:rPr lang="en-US" altLang="ko-KR" sz="1400"/>
              <a:t>Bert Tokenizer</a:t>
            </a:r>
            <a:endParaRPr lang="ko-KR" altLang="en-US" sz="1400"/>
          </a:p>
        </p:txBody>
      </p:sp>
      <p:pic>
        <p:nvPicPr>
          <p:cNvPr id="6148" name="Picture 4" descr="BERT 언어모델">
            <a:extLst>
              <a:ext uri="{FF2B5EF4-FFF2-40B4-BE49-F238E27FC236}">
                <a16:creationId xmlns:a16="http://schemas.microsoft.com/office/drawing/2014/main" id="{3C55B616-8AD6-3384-53E1-74BCDFB48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951" y="5205329"/>
            <a:ext cx="3518115" cy="14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439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125D8-333D-746E-F9DD-C7A1DCBB4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AA7C5F8-D838-AC6C-4369-D55A304DF2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Evaluation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376FEE-6F24-C67E-36DD-AE4C9771163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10030966" cy="15593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/>
              <a:t>Using Single</a:t>
            </a:r>
            <a:r>
              <a:rPr lang="ko-KR" altLang="en-US" sz="1800" b="0"/>
              <a:t> </a:t>
            </a:r>
            <a:r>
              <a:rPr lang="en-US" altLang="ko-KR" sz="1800" b="0"/>
              <a:t>NVIDIA A100 GPU </a:t>
            </a:r>
          </a:p>
          <a:p>
            <a:pPr marL="0" indent="0">
              <a:buNone/>
            </a:pPr>
            <a:r>
              <a:rPr lang="en-US" altLang="ko-KR" sz="1800" b="0"/>
              <a:t>f =1 (pixel based)</a:t>
            </a:r>
          </a:p>
          <a:p>
            <a:pPr marL="0" indent="0">
              <a:buNone/>
            </a:pPr>
            <a:r>
              <a:rPr lang="en-US" altLang="ko-KR" sz="1800" b="0"/>
              <a:t>256x256 images can be generated across various dataset domains</a:t>
            </a:r>
            <a:endParaRPr lang="ko-KR" altLang="en-US" sz="1800" b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A7D7BE-8CE5-E53F-DDAC-807FECBBC1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2624"/>
          <a:stretch/>
        </p:blipFill>
        <p:spPr>
          <a:xfrm>
            <a:off x="204381" y="1918137"/>
            <a:ext cx="5688631" cy="19015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B893ED-4D1F-6CDC-6D97-4D280D588B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3000"/>
          <a:stretch/>
        </p:blipFill>
        <p:spPr>
          <a:xfrm>
            <a:off x="5886393" y="1895964"/>
            <a:ext cx="6310801" cy="19237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7965C5-811F-48E9-8A0E-25A9D2D04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711" y="1154124"/>
            <a:ext cx="1633089" cy="2280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5FC05A-3EF5-289F-660F-B51DD28004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969" y="1131951"/>
            <a:ext cx="1589417" cy="2501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8EB7B5-F677-CCB1-AC14-F294D062CA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9555" y="1131951"/>
            <a:ext cx="1921377" cy="2228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8A66853-6EDE-B93A-4693-FFB2850C3F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3071" y="4778211"/>
            <a:ext cx="6446643" cy="20025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BBC556-B831-790B-7A59-39A77801836A}"/>
              </a:ext>
            </a:extLst>
          </p:cNvPr>
          <p:cNvSpPr txBox="1"/>
          <p:nvPr/>
        </p:nvSpPr>
        <p:spPr>
          <a:xfrm>
            <a:off x="1878010" y="4314590"/>
            <a:ext cx="3603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b="0"/>
              <a:t>100 DDIM steps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B40635-7AA4-4D4F-D1AA-E9BCA80FEFA9}"/>
              </a:ext>
            </a:extLst>
          </p:cNvPr>
          <p:cNvSpPr txBox="1"/>
          <p:nvPr/>
        </p:nvSpPr>
        <p:spPr>
          <a:xfrm>
            <a:off x="6682385" y="4225623"/>
            <a:ext cx="51022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b="0"/>
              <a:t>FID scores : 5000 samples</a:t>
            </a:r>
            <a:endParaRPr lang="en-US" altLang="ko-KR" sz="1400"/>
          </a:p>
          <a:p>
            <a:pPr marL="0" indent="0">
              <a:buNone/>
            </a:pPr>
            <a:r>
              <a:rPr lang="en-US" altLang="ko-KR" sz="1400" b="0"/>
              <a:t>Dataset : 500k CelebA,                             2M ImageNet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AD5C22-FDAD-211C-8436-F5E2C5CB53C5}"/>
              </a:ext>
            </a:extLst>
          </p:cNvPr>
          <p:cNvSpPr txBox="1"/>
          <p:nvPr/>
        </p:nvSpPr>
        <p:spPr>
          <a:xfrm>
            <a:off x="1129412" y="3697800"/>
            <a:ext cx="5100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262626"/>
                </a:solidFill>
                <a:effectLst/>
              </a:rPr>
              <a:t>Training Progress and Sample Quality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7F469A-A22B-8A00-E13E-22E732FCCE2A}"/>
              </a:ext>
            </a:extLst>
          </p:cNvPr>
          <p:cNvSpPr txBox="1"/>
          <p:nvPr/>
        </p:nvSpPr>
        <p:spPr>
          <a:xfrm>
            <a:off x="7427664" y="3778369"/>
            <a:ext cx="336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262626"/>
                </a:solidFill>
                <a:effectLst/>
              </a:rPr>
              <a:t>Sampling Speed and Quality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458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3A1C6-05E3-04BB-FE72-EB7FA0088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99AF9AC-0239-24F0-3DF9-60EC209FB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Evaluation</a:t>
            </a:r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675911-73F1-4EC5-6E47-B8BC1598450A}"/>
              </a:ext>
            </a:extLst>
          </p:cNvPr>
          <p:cNvSpPr txBox="1">
            <a:spLocks/>
          </p:cNvSpPr>
          <p:nvPr/>
        </p:nvSpPr>
        <p:spPr>
          <a:xfrm>
            <a:off x="465584" y="764704"/>
            <a:ext cx="5889402" cy="1559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2000" b="0"/>
              <a:t>By Using Cross-Attention,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2000" b="0"/>
              <a:t>Able to Text-to-Image , Layout-to-Image task</a:t>
            </a:r>
            <a:endParaRPr lang="ko-KR" altLang="en-US" sz="2000" b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2F940178-AA00-3003-4147-D227946260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F700F2-B54A-224D-2C41-AB9CE40F3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3" y="1677769"/>
            <a:ext cx="7165405" cy="30831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067D1F-1822-15E8-A739-8FB20BEB4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405" y="764704"/>
            <a:ext cx="4966492" cy="36702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21C1E4-B85B-6238-1C69-B2851D2EF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038" y="4434996"/>
            <a:ext cx="3606859" cy="23288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405D78-A98A-DAB0-BAD5-6AAC0BFB5873}"/>
              </a:ext>
            </a:extLst>
          </p:cNvPr>
          <p:cNvSpPr txBox="1"/>
          <p:nvPr/>
        </p:nvSpPr>
        <p:spPr>
          <a:xfrm>
            <a:off x="6739019" y="5333343"/>
            <a:ext cx="2310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/>
              <a:t>Key : </a:t>
            </a:r>
            <a:r>
              <a:rPr lang="ko-KR" altLang="en-US" sz="1400"/>
              <a:t>coordinates_bbox</a:t>
            </a:r>
          </a:p>
        </p:txBody>
      </p:sp>
    </p:spTree>
    <p:extLst>
      <p:ext uri="{BB962C8B-B14F-4D97-AF65-F5344CB8AC3E}">
        <p14:creationId xmlns:p14="http://schemas.microsoft.com/office/powerpoint/2010/main" val="1687991962"/>
      </p:ext>
    </p:extLst>
  </p:cSld>
  <p:clrMapOvr>
    <a:masterClrMapping/>
  </p:clrMapOvr>
</p:sld>
</file>

<file path=ppt/theme/theme1.xml><?xml version="1.0" encoding="utf-8"?>
<a:theme xmlns:a="http://schemas.openxmlformats.org/drawingml/2006/main" name="PPT-Doomin Sty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2581f4f-6acc-462e-a804-5f53744ac23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A39CEFE90467340A2588E80894AB444" ma:contentTypeVersion="6" ma:contentTypeDescription="새 문서를 만듭니다." ma:contentTypeScope="" ma:versionID="5b8ae8f1f82aec223f652edd2fe2ac53">
  <xsd:schema xmlns:xsd="http://www.w3.org/2001/XMLSchema" xmlns:xs="http://www.w3.org/2001/XMLSchema" xmlns:p="http://schemas.microsoft.com/office/2006/metadata/properties" xmlns:ns3="22581f4f-6acc-462e-a804-5f53744ac231" targetNamespace="http://schemas.microsoft.com/office/2006/metadata/properties" ma:root="true" ma:fieldsID="6018d01f88989f45740ccebecce3ff92" ns3:_="">
    <xsd:import namespace="22581f4f-6acc-462e-a804-5f53744ac23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581f4f-6acc-462e-a804-5f53744ac2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E2017F-0B6A-4A33-80A3-869CB6EB1969}">
  <ds:schemaRefs>
    <ds:schemaRef ds:uri="22581f4f-6acc-462e-a804-5f53744ac231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54F949A-FF64-4C85-8CE1-966063A26A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581f4f-6acc-462e-a804-5f53744ac2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6647A5-14B4-4163-9D17-63950DD0FA4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PPT-Doomin Style</Template>
  <TotalTime>24041</TotalTime>
  <Words>994</Words>
  <Application>Microsoft Office PowerPoint</Application>
  <PresentationFormat>와이드스크린</PresentationFormat>
  <Paragraphs>165</Paragraphs>
  <Slides>12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fkGroteskNeue</vt:lpstr>
      <vt:lpstr>마루 부리OTF 가는</vt:lpstr>
      <vt:lpstr>맑은 고딕</vt:lpstr>
      <vt:lpstr>Arial</vt:lpstr>
      <vt:lpstr>Arial Black</vt:lpstr>
      <vt:lpstr>Lato Light</vt:lpstr>
      <vt:lpstr>Times New Roman</vt:lpstr>
      <vt:lpstr>Wingdings</vt:lpstr>
      <vt:lpstr>PPT-Doomin Style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Registered User</dc:creator>
  <cp:lastModifiedBy>최세인</cp:lastModifiedBy>
  <cp:revision>538</cp:revision>
  <cp:lastPrinted>2015-03-27T06:32:35Z</cp:lastPrinted>
  <dcterms:created xsi:type="dcterms:W3CDTF">2013-03-09T07:47:17Z</dcterms:created>
  <dcterms:modified xsi:type="dcterms:W3CDTF">2025-03-11T08:20:09Z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0x010100BA39CEFE90467340A2588E80894AB444</vt:lpwstr>
  </property>
</Properties>
</file>